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3"/>
  </p:notesMasterIdLst>
  <p:handoutMasterIdLst>
    <p:handoutMasterId r:id="rId34"/>
  </p:handoutMasterIdLst>
  <p:sldIdLst>
    <p:sldId id="303" r:id="rId2"/>
    <p:sldId id="256" r:id="rId3"/>
    <p:sldId id="257" r:id="rId4"/>
    <p:sldId id="258" r:id="rId5"/>
    <p:sldId id="292" r:id="rId6"/>
    <p:sldId id="280" r:id="rId7"/>
    <p:sldId id="265" r:id="rId8"/>
    <p:sldId id="277" r:id="rId9"/>
    <p:sldId id="279" r:id="rId10"/>
    <p:sldId id="276" r:id="rId11"/>
    <p:sldId id="267" r:id="rId12"/>
    <p:sldId id="301" r:id="rId13"/>
    <p:sldId id="291" r:id="rId14"/>
    <p:sldId id="293" r:id="rId15"/>
    <p:sldId id="269" r:id="rId16"/>
    <p:sldId id="281" r:id="rId17"/>
    <p:sldId id="282" r:id="rId18"/>
    <p:sldId id="283" r:id="rId19"/>
    <p:sldId id="284" r:id="rId20"/>
    <p:sldId id="285" r:id="rId21"/>
    <p:sldId id="286" r:id="rId22"/>
    <p:sldId id="294" r:id="rId23"/>
    <p:sldId id="296" r:id="rId24"/>
    <p:sldId id="287" r:id="rId25"/>
    <p:sldId id="288" r:id="rId26"/>
    <p:sldId id="302" r:id="rId27"/>
    <p:sldId id="299" r:id="rId28"/>
    <p:sldId id="298" r:id="rId29"/>
    <p:sldId id="268" r:id="rId30"/>
    <p:sldId id="264" r:id="rId31"/>
    <p:sldId id="270" r:id="rId32"/>
  </p:sldIdLst>
  <p:sldSz cx="9144000" cy="6858000" type="screen4x3"/>
  <p:notesSz cx="7099300" cy="10234613"/>
  <p:embeddedFontLst>
    <p:embeddedFont>
      <p:font typeface="맑은 고딕" panose="020B0503020000020004" pitchFamily="50" charset="-127"/>
      <p:regular r:id="rId35"/>
      <p:bold r:id="rId36"/>
    </p:embeddedFont>
    <p:embeddedFont>
      <p:font typeface="배달의민족 주아" panose="020B0600000101010101" charset="-127"/>
      <p:regular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HY견고딕" panose="02030600000101010101" pitchFamily="18" charset="-127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4F9FE"/>
    <a:srgbClr val="0C4C89"/>
    <a:srgbClr val="B91823"/>
    <a:srgbClr val="0D88FF"/>
    <a:srgbClr val="0030E8"/>
    <a:srgbClr val="89D2F5"/>
    <a:srgbClr val="21596F"/>
    <a:srgbClr val="00ADE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60" autoAdjust="0"/>
    <p:restoredTop sz="78954" autoAdjust="0"/>
  </p:normalViewPr>
  <p:slideViewPr>
    <p:cSldViewPr snapToGrid="0" showGuides="1">
      <p:cViewPr varScale="1">
        <p:scale>
          <a:sx n="91" d="100"/>
          <a:sy n="91" d="100"/>
        </p:scale>
        <p:origin x="188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68725020115429"/>
          <c:y val="3.4828591795735858E-2"/>
          <c:w val="0.78718586147814096"/>
          <c:h val="0.930342816408528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유동비율</c:v>
                </c:pt>
                <c:pt idx="1">
                  <c:v>당좌비율</c:v>
                </c:pt>
                <c:pt idx="2">
                  <c:v>부채비율</c:v>
                </c:pt>
                <c:pt idx="3">
                  <c:v>차입금/자기자본</c:v>
                </c:pt>
                <c:pt idx="4">
                  <c:v>차입금/매출액</c:v>
                </c:pt>
                <c:pt idx="5">
                  <c:v>매출액증가율</c:v>
                </c:pt>
                <c:pt idx="6">
                  <c:v>순이익증가율</c:v>
                </c:pt>
                <c:pt idx="7">
                  <c:v>재고자산회전율</c:v>
                </c:pt>
                <c:pt idx="8">
                  <c:v>매출채권회전율</c:v>
                </c:pt>
                <c:pt idx="9">
                  <c:v>총자본순이익율</c:v>
                </c:pt>
                <c:pt idx="10">
                  <c:v>매출액순이익율</c:v>
                </c:pt>
                <c:pt idx="11">
                  <c:v>자기자본순이익율</c:v>
                </c:pt>
                <c:pt idx="12">
                  <c:v>자산총계</c:v>
                </c:pt>
                <c:pt idx="13">
                  <c:v>자본총계</c:v>
                </c:pt>
                <c:pt idx="14">
                  <c:v>부채총계</c:v>
                </c:pt>
                <c:pt idx="15">
                  <c:v>이자보상비율</c:v>
                </c:pt>
                <c:pt idx="16">
                  <c:v>단기차입금/총자본</c:v>
                </c:pt>
                <c:pt idx="17">
                  <c:v>총자산회전율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-0.33950000000000002</c:v>
                </c:pt>
                <c:pt idx="1">
                  <c:v>-0.30730000000000002</c:v>
                </c:pt>
                <c:pt idx="2">
                  <c:v>0.2697</c:v>
                </c:pt>
                <c:pt idx="3">
                  <c:v>0.23269999999999999</c:v>
                </c:pt>
                <c:pt idx="4">
                  <c:v>5.4999999999999997E-3</c:v>
                </c:pt>
                <c:pt idx="5">
                  <c:v>-6.3E-2</c:v>
                </c:pt>
                <c:pt idx="6">
                  <c:v>0.26779999999999998</c:v>
                </c:pt>
                <c:pt idx="7">
                  <c:v>6.8099999999999994E-2</c:v>
                </c:pt>
                <c:pt idx="8">
                  <c:v>-7.4999999999999997E-2</c:v>
                </c:pt>
                <c:pt idx="9">
                  <c:v>-0.5464</c:v>
                </c:pt>
                <c:pt idx="10">
                  <c:v>-0.11360000000000001</c:v>
                </c:pt>
                <c:pt idx="11">
                  <c:v>-9.1800000000000007E-2</c:v>
                </c:pt>
                <c:pt idx="12">
                  <c:v>-4.3499999999999997E-2</c:v>
                </c:pt>
                <c:pt idx="13">
                  <c:v>-9.0999999999999998E-2</c:v>
                </c:pt>
                <c:pt idx="14">
                  <c:v>5.2200000000000003E-2</c:v>
                </c:pt>
                <c:pt idx="15">
                  <c:v>-0.12559999999999999</c:v>
                </c:pt>
                <c:pt idx="16">
                  <c:v>0.41089999999999999</c:v>
                </c:pt>
                <c:pt idx="17">
                  <c:v>-8.3199999999999996E-2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62-42F0-B018-B56659158D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rgbClr val="0C4C89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유동비율</c:v>
                </c:pt>
                <c:pt idx="1">
                  <c:v>당좌비율</c:v>
                </c:pt>
                <c:pt idx="2">
                  <c:v>부채비율</c:v>
                </c:pt>
                <c:pt idx="3">
                  <c:v>차입금/자기자본</c:v>
                </c:pt>
                <c:pt idx="4">
                  <c:v>차입금/매출액</c:v>
                </c:pt>
                <c:pt idx="5">
                  <c:v>매출액증가율</c:v>
                </c:pt>
                <c:pt idx="6">
                  <c:v>순이익증가율</c:v>
                </c:pt>
                <c:pt idx="7">
                  <c:v>재고자산회전율</c:v>
                </c:pt>
                <c:pt idx="8">
                  <c:v>매출채권회전율</c:v>
                </c:pt>
                <c:pt idx="9">
                  <c:v>총자본순이익율</c:v>
                </c:pt>
                <c:pt idx="10">
                  <c:v>매출액순이익율</c:v>
                </c:pt>
                <c:pt idx="11">
                  <c:v>자기자본순이익율</c:v>
                </c:pt>
                <c:pt idx="12">
                  <c:v>자산총계</c:v>
                </c:pt>
                <c:pt idx="13">
                  <c:v>자본총계</c:v>
                </c:pt>
                <c:pt idx="14">
                  <c:v>부채총계</c:v>
                </c:pt>
                <c:pt idx="15">
                  <c:v>이자보상비율</c:v>
                </c:pt>
                <c:pt idx="16">
                  <c:v>단기차입금/총자본</c:v>
                </c:pt>
                <c:pt idx="17">
                  <c:v>총자산회전율</c:v>
                </c:pt>
              </c:strCache>
            </c:strRef>
          </c:cat>
          <c:val>
            <c:numRef>
              <c:f>Sheet1!$C$2:$C$19</c:f>
              <c:numCache>
                <c:formatCode>General</c:formatCode>
                <c:ptCount val="18"/>
                <c:pt idx="0">
                  <c:v>0.2044</c:v>
                </c:pt>
                <c:pt idx="1">
                  <c:v>0.18509999999999999</c:v>
                </c:pt>
                <c:pt idx="2">
                  <c:v>-0.16239999999999999</c:v>
                </c:pt>
                <c:pt idx="3">
                  <c:v>-0.16189999999999999</c:v>
                </c:pt>
                <c:pt idx="4">
                  <c:v>-3.8999999999999998E-3</c:v>
                </c:pt>
                <c:pt idx="5">
                  <c:v>3.7900000000000003E-2</c:v>
                </c:pt>
                <c:pt idx="6">
                  <c:v>-4.9500000000000002E-2</c:v>
                </c:pt>
                <c:pt idx="7">
                  <c:v>-4.2999999999999997E-2</c:v>
                </c:pt>
                <c:pt idx="8">
                  <c:v>4.6699999999999998E-2</c:v>
                </c:pt>
                <c:pt idx="9">
                  <c:v>0.3291</c:v>
                </c:pt>
                <c:pt idx="10">
                  <c:v>6.8400000000000002E-2</c:v>
                </c:pt>
                <c:pt idx="11">
                  <c:v>5.5300000000000002E-2</c:v>
                </c:pt>
                <c:pt idx="12">
                  <c:v>2.6200000000000001E-2</c:v>
                </c:pt>
                <c:pt idx="13">
                  <c:v>5.4800000000000001E-2</c:v>
                </c:pt>
                <c:pt idx="14">
                  <c:v>-3.15E-2</c:v>
                </c:pt>
                <c:pt idx="15">
                  <c:v>8.3099999999999993E-2</c:v>
                </c:pt>
                <c:pt idx="16">
                  <c:v>-0.24740000000000001</c:v>
                </c:pt>
                <c:pt idx="17">
                  <c:v>5.0099999999999999E-2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62-42F0-B018-B56659158D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5"/>
        <c:overlap val="100"/>
        <c:axId val="1018336128"/>
        <c:axId val="851790912"/>
      </c:barChart>
      <c:catAx>
        <c:axId val="101833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90912"/>
        <c:crosses val="autoZero"/>
        <c:auto val="1"/>
        <c:lblAlgn val="ctr"/>
        <c:lblOffset val="100"/>
        <c:noMultiLvlLbl val="0"/>
      </c:catAx>
      <c:valAx>
        <c:axId val="851790912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018336128"/>
        <c:crosses val="autoZero"/>
        <c:crossBetween val="between"/>
      </c:valAx>
      <c:spPr>
        <a:noFill/>
        <a:ln>
          <a:noFill/>
        </a:ln>
        <a:effectLst>
          <a:softEdge rad="114300"/>
        </a:effectLst>
      </c:spPr>
    </c:plotArea>
    <c:legend>
      <c:legendPos val="r"/>
      <c:layout>
        <c:manualLayout>
          <c:xMode val="edge"/>
          <c:yMode val="edge"/>
          <c:x val="0.89294667019371698"/>
          <c:y val="0.41288622077164622"/>
          <c:w val="0.10360238151940938"/>
          <c:h val="0.127910640328500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439371267196303E-2"/>
          <c:y val="3.4375000000000003E-2"/>
          <c:w val="0.91519670291393651"/>
          <c:h val="0.8759163385826771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76B-45C4-9C29-8935113C9568}"/>
              </c:ext>
            </c:extLst>
          </c:dPt>
          <c:dPt>
            <c:idx val="1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76B-45C4-9C29-8935113C9568}"/>
              </c:ext>
            </c:extLst>
          </c:dPt>
          <c:dPt>
            <c:idx val="2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76B-45C4-9C29-8935113C9568}"/>
              </c:ext>
            </c:extLst>
          </c:dPt>
          <c:dPt>
            <c:idx val="3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76B-45C4-9C29-8935113C9568}"/>
              </c:ext>
            </c:extLst>
          </c:dPt>
          <c:dPt>
            <c:idx val="4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76B-45C4-9C29-8935113C9568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76B-45C4-9C29-8935113C9568}"/>
              </c:ext>
            </c:extLst>
          </c:dPt>
          <c:cat>
            <c:strRef>
              <c:f>Sheet1!$A$2:$A$7</c:f>
              <c:strCache>
                <c:ptCount val="6"/>
                <c:pt idx="0">
                  <c:v>유동비율</c:v>
                </c:pt>
                <c:pt idx="1">
                  <c:v>당좌비율</c:v>
                </c:pt>
                <c:pt idx="2">
                  <c:v>이자보상비</c:v>
                </c:pt>
                <c:pt idx="3">
                  <c:v>부채비율</c:v>
                </c:pt>
                <c:pt idx="4">
                  <c:v>차입금/자기자본금</c:v>
                </c:pt>
                <c:pt idx="5">
                  <c:v>단기차입금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0.2044</c:v>
                </c:pt>
                <c:pt idx="1">
                  <c:v>0.18509999999999999</c:v>
                </c:pt>
                <c:pt idx="2">
                  <c:v>8.3099999999999993E-2</c:v>
                </c:pt>
                <c:pt idx="3">
                  <c:v>0.2697</c:v>
                </c:pt>
                <c:pt idx="4">
                  <c:v>0.23269999999999999</c:v>
                </c:pt>
                <c:pt idx="5">
                  <c:v>0.41089999999999999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6B-45C4-9C29-8935113C95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1595736928"/>
        <c:axId val="1589689104"/>
      </c:barChart>
      <c:catAx>
        <c:axId val="15957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9689104"/>
        <c:crosses val="autoZero"/>
        <c:auto val="1"/>
        <c:lblAlgn val="ctr"/>
        <c:lblOffset val="100"/>
        <c:noMultiLvlLbl val="0"/>
      </c:catAx>
      <c:valAx>
        <c:axId val="1589689104"/>
        <c:scaling>
          <c:orientation val="minMax"/>
          <c:max val="0.5"/>
          <c:min val="0"/>
        </c:scaling>
        <c:delete val="0"/>
        <c:axPos val="b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595736928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55-4901-8609-B4E9E32E74BA}"/>
              </c:ext>
            </c:extLst>
          </c:dPt>
          <c:dPt>
            <c:idx val="1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755-4901-8609-B4E9E32E74BA}"/>
              </c:ext>
            </c:extLst>
          </c:dPt>
          <c:dPt>
            <c:idx val="2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55-4901-8609-B4E9E32E74BA}"/>
              </c:ext>
            </c:extLst>
          </c:dPt>
          <c:dPt>
            <c:idx val="3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755-4901-8609-B4E9E32E74BA}"/>
              </c:ext>
            </c:extLst>
          </c:dPt>
          <c:dPt>
            <c:idx val="4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755-4901-8609-B4E9E32E74BA}"/>
              </c:ext>
            </c:extLst>
          </c:dPt>
          <c:dPt>
            <c:idx val="5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755-4901-8609-B4E9E32E74BA}"/>
              </c:ext>
            </c:extLst>
          </c:dPt>
          <c:cat>
            <c:strRef>
              <c:f>Sheet1!$A$2:$A$7</c:f>
              <c:strCache>
                <c:ptCount val="6"/>
                <c:pt idx="0">
                  <c:v>유동비율</c:v>
                </c:pt>
                <c:pt idx="1">
                  <c:v>당좌비율</c:v>
                </c:pt>
                <c:pt idx="2">
                  <c:v>이자보상비</c:v>
                </c:pt>
                <c:pt idx="3">
                  <c:v>부채비율</c:v>
                </c:pt>
                <c:pt idx="4">
                  <c:v>차입금/자기자본금</c:v>
                </c:pt>
                <c:pt idx="5">
                  <c:v>단기차입금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-0.33950000000000002</c:v>
                </c:pt>
                <c:pt idx="1">
                  <c:v>-0.30730000000000002</c:v>
                </c:pt>
                <c:pt idx="2">
                  <c:v>-0.12559999999999999</c:v>
                </c:pt>
                <c:pt idx="3">
                  <c:v>-0.16239999999999999</c:v>
                </c:pt>
                <c:pt idx="4">
                  <c:v>-0.16189999999999999</c:v>
                </c:pt>
                <c:pt idx="5">
                  <c:v>-0.24740000000000001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55-4901-8609-B4E9E32E74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1595736928"/>
        <c:axId val="1589689104"/>
      </c:barChart>
      <c:catAx>
        <c:axId val="15957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9689104"/>
        <c:crosses val="autoZero"/>
        <c:auto val="1"/>
        <c:lblAlgn val="ctr"/>
        <c:lblOffset val="100"/>
        <c:noMultiLvlLbl val="0"/>
      </c:catAx>
      <c:valAx>
        <c:axId val="1589689104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595736928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401619433198382"/>
          <c:y val="3.4828591795735858E-2"/>
          <c:w val="0.73465129792807815"/>
          <c:h val="0.930342816408528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매출순이익율</c:v>
                </c:pt>
                <c:pt idx="1">
                  <c:v>총자본순이익율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-0.11360000000000001</c:v>
                </c:pt>
                <c:pt idx="1">
                  <c:v>-0.5464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62-42F0-B018-B56659158D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rgbClr val="0C4C89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매출순이익율</c:v>
                </c:pt>
                <c:pt idx="1">
                  <c:v>총자본순이익율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6.8400000000000002E-2</c:v>
                </c:pt>
                <c:pt idx="1">
                  <c:v>0.3291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62-42F0-B018-B56659158D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5"/>
        <c:overlap val="100"/>
        <c:axId val="1018336128"/>
        <c:axId val="851790912"/>
      </c:barChart>
      <c:catAx>
        <c:axId val="101833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90912"/>
        <c:crosses val="autoZero"/>
        <c:auto val="1"/>
        <c:lblAlgn val="ctr"/>
        <c:lblOffset val="100"/>
        <c:noMultiLvlLbl val="0"/>
      </c:catAx>
      <c:valAx>
        <c:axId val="851790912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018336128"/>
        <c:crosses val="autoZero"/>
        <c:crossBetween val="between"/>
      </c:valAx>
      <c:spPr>
        <a:noFill/>
        <a:ln>
          <a:noFill/>
        </a:ln>
        <a:effectLst>
          <a:softEdge rad="114300"/>
        </a:effectLst>
      </c:spPr>
    </c:plotArea>
    <c:legend>
      <c:legendPos val="r"/>
      <c:layout>
        <c:manualLayout>
          <c:xMode val="edge"/>
          <c:yMode val="edge"/>
          <c:x val="0.87678224133234051"/>
          <c:y val="0.41288622077164622"/>
          <c:w val="0.10360238151940938"/>
          <c:h val="0.127910640328500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B2F-4936-AACE-C7266D90A053}"/>
              </c:ext>
            </c:extLst>
          </c:dPt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2F-4936-AACE-C7266D90A05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0.38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B2F-4936-AACE-C7266D90A0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9"/>
        <c:overlap val="-67"/>
        <c:axId val="223758976"/>
        <c:axId val="1839911008"/>
      </c:barChart>
      <c:catAx>
        <c:axId val="2237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9911008"/>
        <c:crosses val="autoZero"/>
        <c:auto val="1"/>
        <c:lblAlgn val="ctr"/>
        <c:lblOffset val="100"/>
        <c:noMultiLvlLbl val="0"/>
      </c:catAx>
      <c:valAx>
        <c:axId val="1839911008"/>
        <c:scaling>
          <c:orientation val="minMax"/>
          <c:max val="0.70000000000000007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2237589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KNN</c:v>
                </c:pt>
              </c:strCache>
            </c:strRef>
          </c:tx>
          <c:spPr>
            <a:solidFill>
              <a:srgbClr val="D62728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0.87</c:v>
                </c:pt>
                <c:pt idx="1">
                  <c:v>0.86</c:v>
                </c:pt>
                <c:pt idx="2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DC-486C-8969-1DF686E6232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회귀 분석</c:v>
                </c:pt>
              </c:strCache>
            </c:strRef>
          </c:tx>
          <c:spPr>
            <a:solidFill>
              <a:srgbClr val="FF7F0E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0.86</c:v>
                </c:pt>
                <c:pt idx="1">
                  <c:v>0.82</c:v>
                </c:pt>
                <c:pt idx="2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DC-486C-8969-1DF686E6232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산업별 평균</c:v>
                </c:pt>
              </c:strCache>
            </c:strRef>
          </c:tx>
          <c:spPr>
            <a:solidFill>
              <a:srgbClr val="2CA02C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0.86</c:v>
                </c:pt>
                <c:pt idx="1">
                  <c:v>0.82</c:v>
                </c:pt>
                <c:pt idx="2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DC-486C-8969-1DF686E6232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등급별 평균</c:v>
                </c:pt>
              </c:strCache>
            </c:strRef>
          </c:tx>
          <c:spPr>
            <a:solidFill>
              <a:srgbClr val="1F77B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0.85</c:v>
                </c:pt>
                <c:pt idx="1">
                  <c:v>0.82</c:v>
                </c:pt>
                <c:pt idx="2">
                  <c:v>0.78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DC-486C-8969-1DF686E6232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803252079"/>
        <c:axId val="1794240287"/>
      </c:barChart>
      <c:catAx>
        <c:axId val="18032520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794240287"/>
        <c:crosses val="autoZero"/>
        <c:auto val="1"/>
        <c:lblAlgn val="ctr"/>
        <c:lblOffset val="100"/>
        <c:noMultiLvlLbl val="0"/>
      </c:catAx>
      <c:valAx>
        <c:axId val="17942402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8032520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5B7-4923-9034-1E4BE2BA2974}"/>
              </c:ext>
            </c:extLst>
          </c:dPt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B7-4923-9034-1E4BE2BA29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B7-4923-9034-1E4BE2BA29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9"/>
        <c:overlap val="-67"/>
        <c:axId val="223758976"/>
        <c:axId val="1839911008"/>
      </c:barChart>
      <c:catAx>
        <c:axId val="2237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9911008"/>
        <c:crosses val="autoZero"/>
        <c:auto val="1"/>
        <c:lblAlgn val="ctr"/>
        <c:lblOffset val="100"/>
        <c:noMultiLvlLbl val="0"/>
      </c:catAx>
      <c:valAx>
        <c:axId val="1839911008"/>
        <c:scaling>
          <c:orientation val="minMax"/>
          <c:max val="0.70000000000000007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2237589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4A672F9-7166-4ECF-84F9-5459259D2122}" type="datetimeFigureOut">
              <a:rPr lang="ko-KR" altLang="en-US" smtClean="0"/>
              <a:t>2019-08-26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2BF4D8F-B8F5-48A9-B5A5-7E17902DD0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242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525B8FD-8197-4B5C-AA00-6BF1FE648301}" type="datetimeFigureOut">
              <a:rPr lang="ko-KR" altLang="en-US" smtClean="0"/>
              <a:t>2019-08-26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D2A0260-58AE-4BD0-A309-83442A764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088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6EB1-785D-46A0-B1A7-E636B90441D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93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T-Test </a:t>
            </a:r>
            <a:r>
              <a:rPr lang="ko-KR" altLang="en-US" dirty="0"/>
              <a:t>시 등분산에 주의하며 시행하였다</a:t>
            </a:r>
            <a:r>
              <a:rPr lang="en-US" altLang="ko-KR" dirty="0"/>
              <a:t>. </a:t>
            </a:r>
            <a:r>
              <a:rPr lang="ko-KR" altLang="en-US" dirty="0"/>
              <a:t>대부분 </a:t>
            </a:r>
            <a:r>
              <a:rPr lang="ko-KR" altLang="en-US" dirty="0" err="1"/>
              <a:t>등분산</a:t>
            </a:r>
            <a:r>
              <a:rPr lang="ko-KR" altLang="en-US" dirty="0"/>
              <a:t> 가정이 만족하지 않았기 때문에 </a:t>
            </a:r>
            <a:r>
              <a:rPr lang="ko-KR" altLang="en-US" dirty="0" err="1"/>
              <a:t>이분산</a:t>
            </a:r>
            <a:r>
              <a:rPr lang="ko-KR" altLang="en-US" dirty="0"/>
              <a:t> 가정하에 결과를 도출하였다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T-test </a:t>
            </a:r>
            <a:r>
              <a:rPr lang="ko-KR" altLang="en-US" dirty="0"/>
              <a:t>결과 유동비율</a:t>
            </a:r>
            <a:r>
              <a:rPr lang="en-US" altLang="ko-KR" dirty="0"/>
              <a:t>, </a:t>
            </a:r>
            <a:r>
              <a:rPr lang="ko-KR" altLang="en-US" dirty="0"/>
              <a:t>당좌비율</a:t>
            </a:r>
            <a:r>
              <a:rPr lang="en-US" altLang="ko-KR" dirty="0"/>
              <a:t>, </a:t>
            </a:r>
            <a:r>
              <a:rPr lang="ko-KR" altLang="en-US" dirty="0"/>
              <a:t>부채비율</a:t>
            </a:r>
            <a:r>
              <a:rPr lang="en-US" altLang="ko-KR" dirty="0"/>
              <a:t>, </a:t>
            </a:r>
            <a:r>
              <a:rPr lang="ko-KR" altLang="en-US" dirty="0"/>
              <a:t>차입금</a:t>
            </a:r>
            <a:r>
              <a:rPr lang="en-US" altLang="ko-KR" dirty="0"/>
              <a:t>/</a:t>
            </a:r>
            <a:r>
              <a:rPr lang="ko-KR" altLang="en-US" dirty="0"/>
              <a:t>자기자본</a:t>
            </a:r>
            <a:r>
              <a:rPr lang="en-US" altLang="ko-KR" dirty="0"/>
              <a:t>, </a:t>
            </a:r>
            <a:r>
              <a:rPr lang="ko-KR" altLang="en-US" dirty="0"/>
              <a:t>총 자본 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</a:t>
            </a:r>
            <a:r>
              <a:rPr lang="en-US" altLang="ko-KR" dirty="0"/>
              <a:t>, </a:t>
            </a:r>
            <a:r>
              <a:rPr lang="ko-KR" altLang="en-US" dirty="0"/>
              <a:t>이자보상비율</a:t>
            </a:r>
            <a:r>
              <a:rPr lang="en-US" altLang="ko-KR" dirty="0"/>
              <a:t>, </a:t>
            </a:r>
            <a:r>
              <a:rPr lang="ko-KR" altLang="en-US" dirty="0"/>
              <a:t>단기차입금</a:t>
            </a:r>
            <a:r>
              <a:rPr lang="en-US" altLang="ko-KR" dirty="0"/>
              <a:t>/</a:t>
            </a:r>
            <a:r>
              <a:rPr lang="ko-KR" altLang="en-US" dirty="0"/>
              <a:t>총자본 이 유의수준 </a:t>
            </a:r>
            <a:r>
              <a:rPr lang="en-US" altLang="ko-KR" dirty="0"/>
              <a:t>5%</a:t>
            </a:r>
            <a:r>
              <a:rPr lang="ko-KR" altLang="en-US" dirty="0"/>
              <a:t>하에서 유의미한 차이가 있다고 나타났다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단</a:t>
            </a:r>
            <a:r>
              <a:rPr lang="en-US" altLang="ko-KR" dirty="0"/>
              <a:t> T-TEST</a:t>
            </a:r>
            <a:r>
              <a:rPr lang="ko-KR" altLang="en-US" dirty="0"/>
              <a:t>시 자산</a:t>
            </a:r>
            <a:r>
              <a:rPr lang="en-US" altLang="ko-KR" dirty="0"/>
              <a:t>, </a:t>
            </a:r>
            <a:r>
              <a:rPr lang="ko-KR" altLang="en-US" dirty="0"/>
              <a:t>자본 항목에 대해서는 자본잠식이 포함된 데이터 </a:t>
            </a:r>
            <a:r>
              <a:rPr lang="en-US" altLang="ko-KR" dirty="0"/>
              <a:t>3</a:t>
            </a:r>
            <a:r>
              <a:rPr lang="ko-KR" altLang="en-US" dirty="0"/>
              <a:t>개는 제거하고 분석 하였다</a:t>
            </a:r>
            <a:r>
              <a:rPr lang="en-US" altLang="ko-KR" dirty="0"/>
              <a:t>.)</a:t>
            </a:r>
          </a:p>
          <a:p>
            <a:r>
              <a:rPr lang="ko-KR" altLang="en-US" dirty="0"/>
              <a:t>자본잠식 </a:t>
            </a:r>
            <a:r>
              <a:rPr lang="en-US" altLang="ko-KR" dirty="0"/>
              <a:t>– </a:t>
            </a:r>
            <a:r>
              <a:rPr lang="ko-KR" altLang="en-US" dirty="0"/>
              <a:t>기업의 자본이 완전히 잠식 된 것으로 재무제표상에서 음수로 계산된다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3398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47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Ttest</a:t>
            </a:r>
            <a:r>
              <a:rPr lang="en-US" altLang="ko-KR" dirty="0"/>
              <a:t> </a:t>
            </a:r>
            <a:r>
              <a:rPr lang="ko-KR" altLang="en-US" dirty="0"/>
              <a:t>결과를 안정성과 수익성 기준으로 나눴습니다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안정성지표에서는 부실기업은 우량기업에 비해 유동</a:t>
            </a:r>
            <a:r>
              <a:rPr lang="en-US" altLang="ko-KR" dirty="0"/>
              <a:t>, </a:t>
            </a:r>
            <a:r>
              <a:rPr lang="ko-KR" altLang="en-US" dirty="0"/>
              <a:t>당좌</a:t>
            </a:r>
            <a:r>
              <a:rPr lang="en-US" altLang="ko-KR" dirty="0"/>
              <a:t>, </a:t>
            </a:r>
            <a:r>
              <a:rPr lang="ko-KR" altLang="en-US" dirty="0"/>
              <a:t>이자보상 비율이 낮고 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			</a:t>
            </a:r>
            <a:r>
              <a:rPr lang="ko-KR" altLang="en-US" dirty="0"/>
              <a:t>    부채</a:t>
            </a:r>
            <a:r>
              <a:rPr lang="en-US" altLang="ko-KR" dirty="0"/>
              <a:t>, </a:t>
            </a:r>
            <a:r>
              <a:rPr lang="ko-KR" altLang="en-US" dirty="0"/>
              <a:t>차입금</a:t>
            </a:r>
            <a:r>
              <a:rPr lang="en-US" altLang="ko-KR" dirty="0"/>
              <a:t>/</a:t>
            </a:r>
            <a:r>
              <a:rPr lang="ko-KR" altLang="en-US" dirty="0"/>
              <a:t>자기자본</a:t>
            </a:r>
            <a:r>
              <a:rPr lang="en-US" altLang="ko-KR" dirty="0"/>
              <a:t>, </a:t>
            </a:r>
            <a:r>
              <a:rPr lang="ko-KR" altLang="en-US" dirty="0"/>
              <a:t>단기차입금</a:t>
            </a:r>
            <a:r>
              <a:rPr lang="en-US" altLang="ko-KR" dirty="0"/>
              <a:t>/</a:t>
            </a:r>
            <a:r>
              <a:rPr lang="ko-KR" altLang="en-US" dirty="0"/>
              <a:t>총자본 비율이 높은 것으로 나타났습니다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6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수익성 지표에서는 부실기업이 우량기업에 비해 총자본순이익율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순이익율이 낮은 것으로 나타났습니다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044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수익성 지표에서는 부실기업이 우량기업에 비해 총자본순이익율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순이익율이 낮은 것으로 나타났습니다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043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1341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자본잠식인 경우에 부채비율과 차입금</a:t>
            </a:r>
            <a:r>
              <a:rPr lang="en-US" altLang="ko-KR" dirty="0"/>
              <a:t>/</a:t>
            </a:r>
            <a:r>
              <a:rPr lang="ko-KR" altLang="en-US" dirty="0"/>
              <a:t>자기자본 비율이 마이너스가 계산되기 때문에 의미가 없어집니다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분석에 앞서 자본이 완전잠식 된 특성을 반영하기위해 각각 최대값을 대치해주었습니다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253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540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76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162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1806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4733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308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334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K-NN</a:t>
            </a:r>
            <a:r>
              <a:rPr lang="ko-KR" altLang="en-US" dirty="0"/>
              <a:t> 대치 </a:t>
            </a:r>
            <a:r>
              <a:rPr lang="en-US" altLang="ko-KR" dirty="0"/>
              <a:t>: </a:t>
            </a:r>
            <a:r>
              <a:rPr lang="ko-KR" altLang="en-US" dirty="0" err="1"/>
              <a:t>결측치를</a:t>
            </a:r>
            <a:r>
              <a:rPr lang="ko-KR" altLang="en-US" dirty="0"/>
              <a:t> 대체하는 값은 </a:t>
            </a:r>
            <a:r>
              <a:rPr lang="en-US" altLang="ko-KR" dirty="0"/>
              <a:t>k </a:t>
            </a:r>
            <a:r>
              <a:rPr lang="ko-KR" altLang="en-US" dirty="0"/>
              <a:t>최근 이웃 분류 알고리즘을 사용해 찾은 </a:t>
            </a:r>
            <a:r>
              <a:rPr lang="en-US" altLang="ko-KR" dirty="0"/>
              <a:t>k</a:t>
            </a:r>
            <a:r>
              <a:rPr lang="ko-KR" altLang="en-US" dirty="0"/>
              <a:t>개 주변 이웃의 값을 주변이웃까지 거리를 고려해 가중평균한 값</a:t>
            </a:r>
            <a:endParaRPr lang="en-US" altLang="ko-KR" dirty="0"/>
          </a:p>
          <a:p>
            <a:r>
              <a:rPr lang="ko-KR" altLang="en-US" dirty="0"/>
              <a:t>회귀 대치 </a:t>
            </a:r>
            <a:r>
              <a:rPr lang="en-US" altLang="ko-KR" dirty="0"/>
              <a:t>: </a:t>
            </a:r>
            <a:r>
              <a:rPr lang="ko-KR" altLang="en-US" dirty="0" err="1"/>
              <a:t>결측치를</a:t>
            </a:r>
            <a:r>
              <a:rPr lang="ko-KR" altLang="en-US" dirty="0"/>
              <a:t> 하나의 종속변수로 두고 나머지변수를 예측변수로 사용하여 예측한 값으로 대체</a:t>
            </a:r>
            <a:endParaRPr lang="en-US" altLang="ko-KR" dirty="0"/>
          </a:p>
          <a:p>
            <a:r>
              <a:rPr lang="ko-KR" altLang="en-US" dirty="0"/>
              <a:t>산업별 평균 대치 </a:t>
            </a:r>
            <a:r>
              <a:rPr lang="en-US" altLang="ko-KR" dirty="0"/>
              <a:t>:  </a:t>
            </a:r>
            <a:r>
              <a:rPr lang="ko-KR" altLang="en-US" dirty="0"/>
              <a:t>산업별로 재무비율의 평균값을 구하여 </a:t>
            </a:r>
            <a:r>
              <a:rPr lang="ko-KR" altLang="en-US" dirty="0" err="1"/>
              <a:t>결측값을</a:t>
            </a:r>
            <a:r>
              <a:rPr lang="ko-KR" altLang="en-US" dirty="0"/>
              <a:t> 대체</a:t>
            </a:r>
            <a:endParaRPr lang="en-US" altLang="ko-KR" dirty="0"/>
          </a:p>
          <a:p>
            <a:r>
              <a:rPr lang="ko-KR" altLang="en-US" dirty="0"/>
              <a:t>등급별 평균 대치 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 err="1"/>
              <a:t>kis</a:t>
            </a:r>
            <a:r>
              <a:rPr lang="en-US" altLang="ko-KR" dirty="0"/>
              <a:t> </a:t>
            </a:r>
            <a:r>
              <a:rPr lang="ko-KR" altLang="en-US" dirty="0"/>
              <a:t>신용등급 별로 재무비율의 평균값을 구하여 </a:t>
            </a:r>
            <a:r>
              <a:rPr lang="ko-KR" altLang="en-US" dirty="0" err="1"/>
              <a:t>결측값을</a:t>
            </a:r>
            <a:r>
              <a:rPr lang="ko-KR" altLang="en-US" dirty="0"/>
              <a:t> 대체</a:t>
            </a:r>
            <a:endParaRPr lang="en-US" altLang="ko-KR" dirty="0"/>
          </a:p>
          <a:p>
            <a:r>
              <a:rPr lang="ko-KR" altLang="en-US" dirty="0"/>
              <a:t>각 대체방법으로 얻은 </a:t>
            </a:r>
            <a:r>
              <a:rPr lang="en-US" altLang="ko-KR" dirty="0"/>
              <a:t>train set</a:t>
            </a:r>
            <a:r>
              <a:rPr lang="ko-KR" altLang="en-US" dirty="0"/>
              <a:t>으로 모델을 훈련하고 </a:t>
            </a:r>
            <a:r>
              <a:rPr lang="en-US" altLang="ko-KR" dirty="0"/>
              <a:t>test set </a:t>
            </a:r>
            <a:r>
              <a:rPr lang="ko-KR" altLang="en-US" dirty="0"/>
              <a:t>으로 성과를 분석하여 비교하였다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교차검증시 트리 개수를 </a:t>
            </a:r>
            <a:r>
              <a:rPr lang="en-US" altLang="ko-KR" dirty="0"/>
              <a:t>100-500</a:t>
            </a:r>
            <a:r>
              <a:rPr lang="ko-KR" altLang="en-US" dirty="0"/>
              <a:t>개 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사용되는 변수 개수를 </a:t>
            </a:r>
            <a:r>
              <a:rPr lang="en-US" altLang="ko-KR" dirty="0"/>
              <a:t>5-10</a:t>
            </a:r>
            <a:r>
              <a:rPr lang="ko-KR" altLang="en-US" dirty="0"/>
              <a:t>개 로 하여 가장 좋은 성과를 내는 파라미터를 선택하여 최적모델을 도출하였다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443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정확도</a:t>
            </a:r>
            <a:r>
              <a:rPr lang="en-US" altLang="ko-KR" dirty="0"/>
              <a:t>, </a:t>
            </a:r>
            <a:r>
              <a:rPr lang="ko-KR" altLang="en-US" dirty="0" err="1"/>
              <a:t>재현율</a:t>
            </a:r>
            <a:r>
              <a:rPr lang="en-US" altLang="ko-KR" dirty="0"/>
              <a:t>, </a:t>
            </a:r>
            <a:r>
              <a:rPr lang="ko-KR" altLang="en-US" dirty="0"/>
              <a:t>정밀도를 종합적으로 비교하였을 때 정확도가 가장 높고 재현율도 높은 </a:t>
            </a:r>
            <a:r>
              <a:rPr lang="en-US" altLang="ko-KR" dirty="0" err="1"/>
              <a:t>knn</a:t>
            </a:r>
            <a:r>
              <a:rPr lang="ko-KR" altLang="en-US" dirty="0"/>
              <a:t>으로 대체한 데이터로 훈련한 모델을 선택하였다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부실기업임을 예측하지 못하였을 때 위험이 더 크다고 한다면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부실기업을 검출하는데 비용의 부담을 더 준다고 하면 같은 정확도라면 재현율이 높은 모델을 선택한다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25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최종 선택 모델의 테스트 셋 적합 결과이다</a:t>
            </a:r>
            <a:r>
              <a:rPr lang="en-US" altLang="ko-KR" dirty="0"/>
              <a:t>. ROC</a:t>
            </a:r>
            <a:r>
              <a:rPr lang="ko-KR" altLang="en-US" dirty="0"/>
              <a:t>커브를 그려 모델의 성능을 확인하였다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커브 곡선 밑에 넓이를 나타내는 </a:t>
            </a:r>
            <a:r>
              <a:rPr lang="en-US" altLang="ko-KR" dirty="0"/>
              <a:t>AUC</a:t>
            </a:r>
            <a:r>
              <a:rPr lang="ko-KR" altLang="en-US"/>
              <a:t>는 </a:t>
            </a:r>
            <a:r>
              <a:rPr lang="en-US" altLang="ko-KR" dirty="0"/>
              <a:t>1</a:t>
            </a:r>
            <a:r>
              <a:rPr lang="ko-KR" altLang="en-US" dirty="0"/>
              <a:t>에 가까울수록 좋으며 최종 모델의 </a:t>
            </a:r>
            <a:r>
              <a:rPr lang="en-US" altLang="ko-KR" dirty="0"/>
              <a:t>AUC</a:t>
            </a:r>
            <a:r>
              <a:rPr lang="ko-KR" altLang="en-US" dirty="0"/>
              <a:t>는 </a:t>
            </a:r>
            <a:r>
              <a:rPr lang="en-US" altLang="ko-KR" dirty="0"/>
              <a:t>0.9294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928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분류결과 자체는 좋을 수 있으나 분석결과에 해석이 어렵다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이에 따라 변수 중요도를 확인하여 어떤 변수가 분류에 큰 역할을 하는지 살펴보았다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080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8628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617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6732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문제에서 유의미한 차이가 있다고 결론 지은 변수들이</a:t>
            </a:r>
            <a:endParaRPr lang="en-US" altLang="ko-KR" dirty="0"/>
          </a:p>
          <a:p>
            <a:r>
              <a:rPr lang="ko-KR" altLang="en-US" dirty="0"/>
              <a:t>실제로 분류 모델에서 예측하는데 중요한 변수로 나타남을 알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4904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02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192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153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50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826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정확한 분석을 위해 데이터를 평균</a:t>
            </a:r>
            <a:r>
              <a:rPr lang="en-US" altLang="ko-KR" dirty="0"/>
              <a:t>0, </a:t>
            </a:r>
            <a:r>
              <a:rPr lang="ko-KR" altLang="en-US" dirty="0"/>
              <a:t>표준편차</a:t>
            </a:r>
            <a:r>
              <a:rPr lang="en-US" altLang="ko-KR" dirty="0"/>
              <a:t>1</a:t>
            </a:r>
            <a:r>
              <a:rPr lang="ko-KR" altLang="en-US" dirty="0"/>
              <a:t>로 표준화 시켜 분석을 시작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994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재무비율들의  평균비교를 하였다</a:t>
            </a:r>
            <a:r>
              <a:rPr lang="en-US" altLang="ko-KR" dirty="0"/>
              <a:t>. </a:t>
            </a:r>
            <a:r>
              <a:rPr lang="ko-KR" altLang="en-US" dirty="0"/>
              <a:t>비교를 정확하기위해 데이터를 </a:t>
            </a:r>
            <a:r>
              <a:rPr lang="en-US" altLang="ko-KR" dirty="0"/>
              <a:t>z</a:t>
            </a:r>
            <a:r>
              <a:rPr lang="ko-KR" altLang="en-US" dirty="0"/>
              <a:t>표준화 시켜서 단위를 통일 시켜 주었다</a:t>
            </a:r>
            <a:r>
              <a:rPr lang="en-US" altLang="ko-KR" dirty="0"/>
              <a:t>. </a:t>
            </a:r>
            <a:r>
              <a:rPr lang="ko-KR" altLang="en-US" dirty="0"/>
              <a:t>이들 중 우량과 부실기업 사이의 유의미한 차이가 있는 비율이</a:t>
            </a:r>
            <a:endParaRPr lang="en-US" altLang="ko-KR" dirty="0"/>
          </a:p>
          <a:p>
            <a:r>
              <a:rPr lang="ko-KR" altLang="en-US" dirty="0"/>
              <a:t>어떤 것이라고 할 수 있는지 알아보기 위해 </a:t>
            </a:r>
            <a:r>
              <a:rPr lang="en-US" altLang="ko-KR" dirty="0" err="1"/>
              <a:t>ttest</a:t>
            </a:r>
            <a:r>
              <a:rPr lang="en-US" altLang="ko-KR" dirty="0"/>
              <a:t> </a:t>
            </a:r>
            <a:r>
              <a:rPr lang="ko-KR" altLang="en-US" dirty="0"/>
              <a:t>를 시행 하였다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61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5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226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6480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008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1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752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690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9941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037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57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93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92E73-3344-4368-8090-BD58D54DBF98}" type="datetimeFigureOut">
              <a:rPr lang="ko-KR" altLang="en-US" smtClean="0"/>
              <a:t>2019-08-26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6772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39" y="1678865"/>
            <a:ext cx="6381233" cy="330878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536" y="332656"/>
            <a:ext cx="8352928" cy="6120680"/>
          </a:xfrm>
          <a:ln w="73025" cmpd="thinThick">
            <a:solidFill>
              <a:srgbClr val="0070C0"/>
            </a:solidFill>
          </a:ln>
        </p:spPr>
        <p:txBody>
          <a:bodyPr lIns="90000" tIns="0" bIns="0">
            <a:norm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600" spc="-30" dirty="0" smtClean="0"/>
              <a:t/>
            </a:r>
            <a:br>
              <a:rPr lang="en-US" altLang="ko-KR" sz="1600" spc="-30" dirty="0" smtClean="0"/>
            </a:br>
            <a:r>
              <a:rPr lang="en-US" altLang="ko-KR" sz="1600" dirty="0"/>
              <a:t/>
            </a:r>
            <a:br>
              <a:rPr lang="en-US" altLang="ko-KR" sz="1600" dirty="0"/>
            </a:br>
            <a:r>
              <a:rPr lang="en-US" altLang="ko-KR" sz="1600" dirty="0" smtClean="0"/>
              <a:t> </a:t>
            </a:r>
            <a:endParaRPr lang="ko-KR" alt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655095" y="1468665"/>
            <a:ext cx="8308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2019</a:t>
            </a:r>
            <a:r>
              <a:rPr lang="ko-KR" altLang="en-US" sz="3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년 하계 빅데이터 분석 경진대회</a:t>
            </a:r>
            <a:endParaRPr lang="en-US" altLang="ko-KR" sz="3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3133" y="2631957"/>
            <a:ext cx="70902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최종 결과물</a:t>
            </a:r>
            <a:endParaRPr lang="en-US" altLang="ko-KR" sz="6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6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[</a:t>
            </a:r>
            <a:r>
              <a:rPr lang="ko-KR" altLang="en-US" sz="6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팀명</a:t>
            </a:r>
            <a:r>
              <a:rPr lang="en-US" altLang="ko-KR" sz="6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000000]</a:t>
            </a:r>
            <a:endParaRPr lang="en-US" altLang="ko-KR" sz="6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17948" y="5418345"/>
            <a:ext cx="6030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비즈니스 빅데이터 분석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실무형인재</a:t>
            </a:r>
            <a:r>
              <a:rPr lang="ko-KR" altLang="en-US" sz="2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양성사업부</a:t>
            </a:r>
            <a:endParaRPr lang="en-US" altLang="ko-KR" sz="20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098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428025"/>
              </p:ext>
            </p:extLst>
          </p:nvPr>
        </p:nvGraphicFramePr>
        <p:xfrm>
          <a:off x="1273339" y="1648751"/>
          <a:ext cx="3476220" cy="47393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69497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221763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  <a:gridCol w="1384960">
                  <a:extLst>
                    <a:ext uri="{9D8B030D-6E8A-4147-A177-3AD203B41FA5}">
                      <a16:colId xmlns:a16="http://schemas.microsoft.com/office/drawing/2014/main" val="1718300202"/>
                    </a:ext>
                  </a:extLst>
                </a:gridCol>
              </a:tblGrid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-6.798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-6.041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X3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3.977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X4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3.775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0.125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0.900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-1.480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0.140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1.155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0.253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0.994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0.322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-1.468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0.143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997926"/>
              </p:ext>
            </p:extLst>
          </p:nvPr>
        </p:nvGraphicFramePr>
        <p:xfrm>
          <a:off x="4697360" y="1648751"/>
          <a:ext cx="3709795" cy="47393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27920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303856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  <a:gridCol w="1478019">
                  <a:extLst>
                    <a:ext uri="{9D8B030D-6E8A-4147-A177-3AD203B41FA5}">
                      <a16:colId xmlns:a16="http://schemas.microsoft.com/office/drawing/2014/main" val="1718300202"/>
                    </a:ext>
                  </a:extLst>
                </a:gridCol>
              </a:tblGrid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-9.645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-2.68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-1.328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0.185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-0.963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0.336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-1.647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0.102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0.994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0.320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X16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-2.932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0.004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X17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6.282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-1.599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0.110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T-Test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 평균차이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3244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79145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안전성 지표 기준</a:t>
            </a:r>
          </a:p>
        </p:txBody>
      </p:sp>
      <p:graphicFrame>
        <p:nvGraphicFramePr>
          <p:cNvPr id="28" name="차트 27"/>
          <p:cNvGraphicFramePr/>
          <p:nvPr>
            <p:extLst/>
          </p:nvPr>
        </p:nvGraphicFramePr>
        <p:xfrm>
          <a:off x="5218588" y="1713176"/>
          <a:ext cx="4625321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차트 29"/>
          <p:cNvGraphicFramePr/>
          <p:nvPr>
            <p:extLst/>
          </p:nvPr>
        </p:nvGraphicFramePr>
        <p:xfrm>
          <a:off x="-11287" y="1713176"/>
          <a:ext cx="4060875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/>
          </p:nvPr>
        </p:nvGraphicFramePr>
        <p:xfrm>
          <a:off x="3555857" y="1987308"/>
          <a:ext cx="2145175" cy="35555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5175">
                  <a:extLst>
                    <a:ext uri="{9D8B030D-6E8A-4147-A177-3AD203B41FA5}">
                      <a16:colId xmlns:a16="http://schemas.microsoft.com/office/drawing/2014/main" val="3589818004"/>
                    </a:ext>
                  </a:extLst>
                </a:gridCol>
              </a:tblGrid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단기차입금</a:t>
                      </a:r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총자본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185836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차입금</a:t>
                      </a:r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자기자본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795642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부채비율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670280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이자보상비율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460143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당좌비율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79915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유동비율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865181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9335910" y="1733075"/>
            <a:ext cx="851963" cy="4064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712" y="5355209"/>
            <a:ext cx="79057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8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지표 기준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2247278" y="1607590"/>
            <a:ext cx="5403927" cy="4582079"/>
            <a:chOff x="2247278" y="1607590"/>
            <a:chExt cx="5403927" cy="4582079"/>
          </a:xfrm>
        </p:grpSpPr>
        <p:graphicFrame>
          <p:nvGraphicFramePr>
            <p:cNvPr id="13" name="차트 12"/>
            <p:cNvGraphicFramePr/>
            <p:nvPr>
              <p:extLst>
                <p:ext uri="{D42A27DB-BD31-4B8C-83A1-F6EECF244321}">
                  <p14:modId xmlns:p14="http://schemas.microsoft.com/office/powerpoint/2010/main" val="1704450481"/>
                </p:ext>
              </p:extLst>
            </p:nvPr>
          </p:nvGraphicFramePr>
          <p:xfrm>
            <a:off x="2247278" y="1607590"/>
            <a:ext cx="5248750" cy="4243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TextBox 13"/>
            <p:cNvSpPr txBox="1"/>
            <p:nvPr/>
          </p:nvSpPr>
          <p:spPr>
            <a:xfrm>
              <a:off x="3439796" y="5851115"/>
              <a:ext cx="42114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매출액순이익율                총자본순이익율</a:t>
              </a:r>
              <a:endPara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258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5619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T-test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시각화 결과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4982" y="2021652"/>
            <a:ext cx="9613217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안정성지표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유동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당좌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↓</a:t>
            </a:r>
            <a:endParaRPr lang="en-US" altLang="ko-KR" sz="2800" b="1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	 </a:t>
            </a:r>
            <a:r>
              <a:rPr lang="en-US" altLang="ko-KR" sz="20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단기차입금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↑</a:t>
            </a:r>
            <a:endParaRPr lang="en-US" altLang="ko-KR" sz="2800" b="1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지표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총자본순이익율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↓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5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33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기업부실여부 예측</a:t>
            </a:r>
          </a:p>
        </p:txBody>
      </p:sp>
    </p:spTree>
    <p:extLst>
      <p:ext uri="{BB962C8B-B14F-4D97-AF65-F5344CB8AC3E}">
        <p14:creationId xmlns:p14="http://schemas.microsoft.com/office/powerpoint/2010/main" val="166078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프로세스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323404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</a:t>
            </a:r>
            <a:r>
              <a:rPr lang="ko-KR" altLang="en-US" sz="2800" dirty="0" err="1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전처리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2582306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 생성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841208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 측정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7100110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 결정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18292" y="3410780"/>
            <a:ext cx="2272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train, test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분리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494580" y="3410780"/>
            <a:ext cx="16115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랜덤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포레스트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83900" y="3410780"/>
            <a:ext cx="19524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적합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정밀도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재현율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정확도</a:t>
            </a:r>
          </a:p>
        </p:txBody>
      </p:sp>
      <p:cxnSp>
        <p:nvCxnSpPr>
          <p:cNvPr id="52" name="직선 화살표 연결선 51"/>
          <p:cNvCxnSpPr>
            <a:cxnSpLocks/>
            <a:stCxn id="44" idx="3"/>
            <a:endCxn id="45" idx="1"/>
          </p:cNvCxnSpPr>
          <p:nvPr/>
        </p:nvCxnSpPr>
        <p:spPr>
          <a:xfrm>
            <a:off x="1938458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>
            <a:cxnSpLocks/>
            <a:stCxn id="45" idx="3"/>
            <a:endCxn id="47" idx="1"/>
          </p:cNvCxnSpPr>
          <p:nvPr/>
        </p:nvCxnSpPr>
        <p:spPr>
          <a:xfrm>
            <a:off x="4197360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cxnSpLocks/>
            <a:stCxn id="47" idx="3"/>
            <a:endCxn id="48" idx="1"/>
          </p:cNvCxnSpPr>
          <p:nvPr/>
        </p:nvCxnSpPr>
        <p:spPr>
          <a:xfrm>
            <a:off x="6456262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960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19" name="그룹 18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0" name="직사각형 19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결측치인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데이터중에서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자본잠식인 경우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자본잠식의 특성을 반영하기 위해 각각 최대값 대치해 주었다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7998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1" name="그룹 20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3" name="직사각형 22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27" name="직사각형 26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 증가율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)=(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당기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전기매출액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)*100-100 </a:t>
            </a: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재무제표에서 매출액 계정을 찾아 계산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0145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3" name="그룹 22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4" name="직사각형 23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30" name="직사각형 29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34" name="직사각형 33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91265" y="4869402"/>
            <a:ext cx="728601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자기자본순이익율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(6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다음과 같이 분해 가능하다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분해한식을 이용하여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들을 계산해 주었다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964216" y="5735040"/>
            <a:ext cx="5242201" cy="1015663"/>
            <a:chOff x="1414364" y="4794040"/>
            <a:chExt cx="5242201" cy="1015663"/>
          </a:xfrm>
        </p:grpSpPr>
        <p:sp>
          <p:nvSpPr>
            <p:cNvPr id="35" name="TextBox 34"/>
            <p:cNvSpPr txBox="1"/>
            <p:nvPr/>
          </p:nvSpPr>
          <p:spPr>
            <a:xfrm>
              <a:off x="2441947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=</a:t>
              </a:r>
              <a:endParaRPr lang="ko-KR" altLang="en-US" sz="24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414364" y="4794040"/>
              <a:ext cx="1146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순이익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자기자본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779501" y="4794040"/>
              <a:ext cx="1146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순이익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44638" y="4794040"/>
              <a:ext cx="1146790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총자산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5" y="4794040"/>
              <a:ext cx="1146790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총자산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자기자본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807084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X</a:t>
              </a:r>
              <a:endParaRPr lang="ko-KR" altLang="en-US" sz="24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72221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X</a:t>
              </a:r>
              <a:endParaRPr lang="ko-KR" altLang="en-US" sz="2400" dirty="0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1497257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2862394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/>
            <p:nvPr/>
          </p:nvCxnSpPr>
          <p:spPr>
            <a:xfrm>
              <a:off x="4227531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>
              <a:off x="5592668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52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757680" y="3727389"/>
            <a:ext cx="5628640" cy="2009251"/>
            <a:chOff x="3281680" y="3409593"/>
            <a:chExt cx="5628640" cy="2009252"/>
          </a:xfrm>
        </p:grpSpPr>
        <p:sp>
          <p:nvSpPr>
            <p:cNvPr id="6" name="직사각형 5"/>
            <p:cNvSpPr/>
            <p:nvPr/>
          </p:nvSpPr>
          <p:spPr>
            <a:xfrm>
              <a:off x="3709385" y="3576850"/>
              <a:ext cx="4065973" cy="1819922"/>
            </a:xfrm>
            <a:prstGeom prst="rect">
              <a:avLst/>
            </a:prstGeom>
            <a:solidFill>
              <a:srgbClr val="F4F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81680" y="3409593"/>
              <a:ext cx="56286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계명대학교</a:t>
              </a:r>
              <a:endPara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4000" dirty="0">
                  <a:solidFill>
                    <a:srgbClr val="0C4C89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데이터 분석 경진대회</a:t>
              </a:r>
              <a:endPara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33240" y="4710959"/>
              <a:ext cx="35255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IFU(In face </a:t>
              </a:r>
              <a:r>
                <a:rPr lang="en-US" altLang="ko-KR" sz="2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oF</a:t>
              </a:r>
              <a:r>
                <a:rPr lang="en-US" altLang="ko-KR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Uncertainty)</a:t>
              </a:r>
            </a:p>
            <a:p>
              <a:pPr algn="ctr"/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이원석  조상민</a:t>
              </a:r>
              <a:endPara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60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8" name="그룹 27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9" name="직사각형 28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38" name="직사각형 37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41" name="직사각형 40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3317240" y="1440762"/>
            <a:ext cx="1385018" cy="230124"/>
            <a:chOff x="3317240" y="1410282"/>
            <a:chExt cx="1385018" cy="230124"/>
          </a:xfrm>
        </p:grpSpPr>
        <p:sp>
          <p:nvSpPr>
            <p:cNvPr id="44" name="직사각형 43"/>
            <p:cNvSpPr/>
            <p:nvPr/>
          </p:nvSpPr>
          <p:spPr>
            <a:xfrm>
              <a:off x="3317240" y="1458288"/>
              <a:ext cx="112166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/>
            <p:cNvSpPr/>
            <p:nvPr/>
          </p:nvSpPr>
          <p:spPr>
            <a:xfrm>
              <a:off x="4472134" y="1410282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1349" y="5024826"/>
            <a:ext cx="77351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순이익 증가율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(197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 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재고자산회전율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(39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순이익 증가율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=(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)/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*100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전기순이익이 음수 인 경우계산시 오류가 있다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재고자산회전율 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서비스 업종일 경우 재고자산이 </a:t>
            </a:r>
            <a:r>
              <a:rPr lang="ko-KR" altLang="en-US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없는경우가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대부분</a:t>
            </a:r>
            <a:endParaRPr lang="en-US" altLang="ko-KR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533422" y="225470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98222" y="6238870"/>
            <a:ext cx="795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두 변수들은  정확한 분석을 위해서 제거해 주었다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000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외 나머지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결측치들은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여러가지 방법으로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결측치를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대치한후 가장 좋은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성과를 가지는 방법으로 대치하기로 하였다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33" name="그룹 32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16" name="직사각형 15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19" name="직사각형 18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26" name="직사각형 25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317240" y="1440762"/>
            <a:ext cx="1385018" cy="230124"/>
            <a:chOff x="3317240" y="1410282"/>
            <a:chExt cx="1385018" cy="230124"/>
          </a:xfrm>
        </p:grpSpPr>
        <p:sp>
          <p:nvSpPr>
            <p:cNvPr id="30" name="직사각형 29"/>
            <p:cNvSpPr/>
            <p:nvPr/>
          </p:nvSpPr>
          <p:spPr>
            <a:xfrm>
              <a:off x="3317240" y="1458288"/>
              <a:ext cx="112166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4472134" y="1410282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2403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47519" y="2667983"/>
            <a:ext cx="36418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575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데이터에서 우량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 기업의 비율은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6:4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였다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Train : test = 9 :1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나누고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셋의 우량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 6:4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되도록 유지 하였다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4136" y="724714"/>
            <a:ext cx="567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우량기업 부실기업 비율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60468" y="1604361"/>
            <a:ext cx="4745358" cy="4464110"/>
            <a:chOff x="672985" y="1604361"/>
            <a:chExt cx="4745358" cy="4464110"/>
          </a:xfrm>
        </p:grpSpPr>
        <p:graphicFrame>
          <p:nvGraphicFramePr>
            <p:cNvPr id="12" name="차트 11"/>
            <p:cNvGraphicFramePr/>
            <p:nvPr>
              <p:extLst>
                <p:ext uri="{D42A27DB-BD31-4B8C-83A1-F6EECF244321}">
                  <p14:modId xmlns:p14="http://schemas.microsoft.com/office/powerpoint/2010/main" val="608103482"/>
                </p:ext>
              </p:extLst>
            </p:nvPr>
          </p:nvGraphicFramePr>
          <p:xfrm>
            <a:off x="672985" y="1604361"/>
            <a:ext cx="4745358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TextBox 13"/>
            <p:cNvSpPr txBox="1"/>
            <p:nvPr/>
          </p:nvSpPr>
          <p:spPr>
            <a:xfrm>
              <a:off x="2190348" y="5668361"/>
              <a:ext cx="20890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우량                 부실</a:t>
              </a:r>
              <a:endPara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2852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분석방법</a:t>
            </a:r>
          </a:p>
        </p:txBody>
      </p:sp>
      <p:sp>
        <p:nvSpPr>
          <p:cNvPr id="45" name="사각형: 둥근 모서리 44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48077" y="1989353"/>
            <a:ext cx="7875062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랜덤 </a:t>
            </a:r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포레스트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훈련데이터로 </a:t>
            </a:r>
            <a:r>
              <a:rPr lang="ko-KR" altLang="en-US" sz="22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부터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2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붓스트랩기반으로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데이터를 추출하고 변수들 중 랜덤하게 일부변수만 사용하여 여러 개의 의사결정나무를 만든다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새로운 데이터를 예측할 때 여러 개의 의사 결정 나무가 내놓은 예측결과를 투표 방식으로 합한다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.(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앙상블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9374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분석과정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33275" y="2948878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회귀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33275" y="175239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K-NN </a:t>
            </a:r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33275" y="4145366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산업별 평균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33275" y="5341853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등급별 평균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10374" y="3437480"/>
            <a:ext cx="2032871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교차검증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최적파라미터선택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72689" y="343748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최적모델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도출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340608" y="3437480"/>
            <a:ext cx="975267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</a:t>
            </a: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적합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770380" y="343748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2" name="직선 화살표 연결선 21"/>
          <p:cNvCxnSpPr>
            <a:cxnSpLocks/>
            <a:stCxn id="13" idx="3"/>
            <a:endCxn id="17" idx="1"/>
          </p:cNvCxnSpPr>
          <p:nvPr/>
        </p:nvCxnSpPr>
        <p:spPr>
          <a:xfrm>
            <a:off x="1346689" y="3302821"/>
            <a:ext cx="1063685" cy="488602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cxnSpLocks/>
            <a:stCxn id="14" idx="3"/>
            <a:endCxn id="17" idx="1"/>
          </p:cNvCxnSpPr>
          <p:nvPr/>
        </p:nvCxnSpPr>
        <p:spPr>
          <a:xfrm>
            <a:off x="1346689" y="2106333"/>
            <a:ext cx="1063685" cy="168509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cxnSpLocks/>
            <a:stCxn id="15" idx="3"/>
            <a:endCxn id="17" idx="1"/>
          </p:cNvCxnSpPr>
          <p:nvPr/>
        </p:nvCxnSpPr>
        <p:spPr>
          <a:xfrm flipV="1">
            <a:off x="1346689" y="3791423"/>
            <a:ext cx="1063685" cy="707886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16" idx="3"/>
            <a:endCxn id="17" idx="1"/>
          </p:cNvCxnSpPr>
          <p:nvPr/>
        </p:nvCxnSpPr>
        <p:spPr>
          <a:xfrm flipV="1">
            <a:off x="1346689" y="3791423"/>
            <a:ext cx="1063685" cy="1904373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cxnSpLocks/>
            <a:stCxn id="19" idx="3"/>
            <a:endCxn id="20" idx="1"/>
          </p:cNvCxnSpPr>
          <p:nvPr/>
        </p:nvCxnSpPr>
        <p:spPr>
          <a:xfrm>
            <a:off x="7315875" y="3791423"/>
            <a:ext cx="454505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>
            <a:cxnSpLocks/>
            <a:stCxn id="18" idx="3"/>
            <a:endCxn id="19" idx="1"/>
          </p:cNvCxnSpPr>
          <p:nvPr/>
        </p:nvCxnSpPr>
        <p:spPr>
          <a:xfrm>
            <a:off x="5886103" y="3791423"/>
            <a:ext cx="454505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cxnSpLocks/>
            <a:stCxn id="17" idx="3"/>
          </p:cNvCxnSpPr>
          <p:nvPr/>
        </p:nvCxnSpPr>
        <p:spPr>
          <a:xfrm>
            <a:off x="4443245" y="3791423"/>
            <a:ext cx="211976" cy="1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708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 결과</a:t>
            </a: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352654"/>
              </p:ext>
            </p:extLst>
          </p:nvPr>
        </p:nvGraphicFramePr>
        <p:xfrm>
          <a:off x="1498702" y="1276617"/>
          <a:ext cx="6126275" cy="1691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5255">
                  <a:extLst>
                    <a:ext uri="{9D8B030D-6E8A-4147-A177-3AD203B41FA5}">
                      <a16:colId xmlns:a16="http://schemas.microsoft.com/office/drawing/2014/main" val="2492320035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1460459927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3196026113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3486102791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555954603"/>
                    </a:ext>
                  </a:extLst>
                </a:gridCol>
              </a:tblGrid>
              <a:tr h="35906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spc="-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대치방법</a:t>
                      </a:r>
                      <a:endParaRPr lang="en-US" altLang="ko-KR" b="0" spc="-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latinLnBrk="1"/>
                      <a:r>
                        <a:rPr lang="ko-KR" altLang="en-US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수치</a:t>
                      </a:r>
                    </a:p>
                  </a:txBody>
                  <a:tcPr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K-NN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회귀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산업별 평균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등급별 평균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5845310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정확도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0.87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6425843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재현율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7412582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정밀도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0.79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0.78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9978023"/>
                  </a:ext>
                </a:extLst>
              </a:tr>
            </a:tbl>
          </a:graphicData>
        </a:graphic>
      </p:graphicFrame>
      <p:graphicFrame>
        <p:nvGraphicFramePr>
          <p:cNvPr id="17" name="차트 16"/>
          <p:cNvGraphicFramePr/>
          <p:nvPr>
            <p:extLst>
              <p:ext uri="{D42A27DB-BD31-4B8C-83A1-F6EECF244321}">
                <p14:modId xmlns:p14="http://schemas.microsoft.com/office/powerpoint/2010/main" val="1345543967"/>
              </p:ext>
            </p:extLst>
          </p:nvPr>
        </p:nvGraphicFramePr>
        <p:xfrm>
          <a:off x="1520517" y="2873828"/>
          <a:ext cx="6096000" cy="4002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그룹 1"/>
          <p:cNvGrpSpPr/>
          <p:nvPr/>
        </p:nvGrpSpPr>
        <p:grpSpPr>
          <a:xfrm>
            <a:off x="6584418" y="4466311"/>
            <a:ext cx="1422400" cy="584775"/>
            <a:chOff x="6584418" y="4466311"/>
            <a:chExt cx="1422400" cy="584775"/>
          </a:xfrm>
        </p:grpSpPr>
        <p:sp>
          <p:nvSpPr>
            <p:cNvPr id="21" name="타원 20"/>
            <p:cNvSpPr/>
            <p:nvPr/>
          </p:nvSpPr>
          <p:spPr>
            <a:xfrm>
              <a:off x="6595720" y="4467143"/>
              <a:ext cx="930464" cy="50881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584418" y="4466311"/>
              <a:ext cx="142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86%</a:t>
              </a:r>
              <a:endPara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675859" y="5511340"/>
            <a:ext cx="1422400" cy="584775"/>
            <a:chOff x="6584418" y="4466311"/>
            <a:chExt cx="1422400" cy="584775"/>
          </a:xfrm>
        </p:grpSpPr>
        <p:sp>
          <p:nvSpPr>
            <p:cNvPr id="28" name="타원 27"/>
            <p:cNvSpPr/>
            <p:nvPr/>
          </p:nvSpPr>
          <p:spPr>
            <a:xfrm>
              <a:off x="6595720" y="4467143"/>
              <a:ext cx="930464" cy="50881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584418" y="4466311"/>
              <a:ext cx="142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87%</a:t>
              </a:r>
              <a:endPara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2500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81481"/>
              </p:ext>
            </p:extLst>
          </p:nvPr>
        </p:nvGraphicFramePr>
        <p:xfrm>
          <a:off x="-40640" y="3643737"/>
          <a:ext cx="527335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8307">
                  <a:extLst>
                    <a:ext uri="{9D8B030D-6E8A-4147-A177-3AD203B41FA5}">
                      <a16:colId xmlns:a16="http://schemas.microsoft.com/office/drawing/2014/main" val="2263988488"/>
                    </a:ext>
                  </a:extLst>
                </a:gridCol>
                <a:gridCol w="2995043">
                  <a:extLst>
                    <a:ext uri="{9D8B030D-6E8A-4147-A177-3AD203B41FA5}">
                      <a16:colId xmlns:a16="http://schemas.microsoft.com/office/drawing/2014/main" val="2114707686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정확도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(Accuracy) : 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0.8667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68618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재현율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(Sensitivity) :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0.8636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604283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정밀도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en-US" altLang="ko-KR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Pos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Pred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Value) :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0.7917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360403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81289"/>
              </p:ext>
            </p:extLst>
          </p:nvPr>
        </p:nvGraphicFramePr>
        <p:xfrm>
          <a:off x="1007892" y="2553543"/>
          <a:ext cx="3564108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49516">
                  <a:extLst>
                    <a:ext uri="{9D8B030D-6E8A-4147-A177-3AD203B41FA5}">
                      <a16:colId xmlns:a16="http://schemas.microsoft.com/office/drawing/2014/main" val="778098940"/>
                    </a:ext>
                  </a:extLst>
                </a:gridCol>
                <a:gridCol w="498907">
                  <a:extLst>
                    <a:ext uri="{9D8B030D-6E8A-4147-A177-3AD203B41FA5}">
                      <a16:colId xmlns:a16="http://schemas.microsoft.com/office/drawing/2014/main" val="3102321010"/>
                    </a:ext>
                  </a:extLst>
                </a:gridCol>
                <a:gridCol w="1915685">
                  <a:extLst>
                    <a:ext uri="{9D8B030D-6E8A-4147-A177-3AD203B41FA5}">
                      <a16:colId xmlns:a16="http://schemas.microsoft.com/office/drawing/2014/main" val="1514840069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Prediction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1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152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33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3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245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19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26117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1697842" y="2090197"/>
            <a:ext cx="13901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AUC : 0.9294</a:t>
            </a:r>
            <a:endParaRPr lang="ko-KR" altLang="en-US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3719167" y="1285142"/>
            <a:ext cx="4817801" cy="4717189"/>
            <a:chOff x="3618498" y="908996"/>
            <a:chExt cx="4817801" cy="4717189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1490" y="908996"/>
              <a:ext cx="4724809" cy="4717189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394060" y="1084654"/>
              <a:ext cx="1359668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ROC CURVE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5865" y="5199070"/>
              <a:ext cx="1996059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False positive rate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6200000">
              <a:off x="2816035" y="3113702"/>
              <a:ext cx="1912703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True positive rate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</a:t>
            </a:r>
          </a:p>
        </p:txBody>
      </p:sp>
      <p:sp>
        <p:nvSpPr>
          <p:cNvPr id="19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23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6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2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61082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최종모델의 변수 중요도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59060" y="2358086"/>
            <a:ext cx="69200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예측에 중요한 변수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(x16)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(x3)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(x4)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(x10)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(x11)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92011" y="1624300"/>
            <a:ext cx="4724809" cy="4485941"/>
            <a:chOff x="392011" y="1624300"/>
            <a:chExt cx="4724809" cy="4485941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9494"/>
            <a:stretch/>
          </p:blipFill>
          <p:spPr>
            <a:xfrm>
              <a:off x="392011" y="1840907"/>
              <a:ext cx="4724809" cy="4269334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92011" y="1624300"/>
              <a:ext cx="4724809" cy="4988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535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예측결과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260058" y="1655712"/>
            <a:ext cx="4270204" cy="4447609"/>
            <a:chOff x="458496" y="2913872"/>
            <a:chExt cx="4678889" cy="4444967"/>
          </a:xfrm>
        </p:grpSpPr>
        <p:graphicFrame>
          <p:nvGraphicFramePr>
            <p:cNvPr id="15" name="차트 14"/>
            <p:cNvGraphicFramePr/>
            <p:nvPr>
              <p:extLst>
                <p:ext uri="{D42A27DB-BD31-4B8C-83A1-F6EECF244321}">
                  <p14:modId xmlns:p14="http://schemas.microsoft.com/office/powerpoint/2010/main" val="4204938636"/>
                </p:ext>
              </p:extLst>
            </p:nvPr>
          </p:nvGraphicFramePr>
          <p:xfrm>
            <a:off x="458496" y="2913872"/>
            <a:ext cx="4678889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6" name="TextBox 13"/>
            <p:cNvSpPr txBox="1"/>
            <p:nvPr/>
          </p:nvSpPr>
          <p:spPr>
            <a:xfrm>
              <a:off x="1941759" y="6958967"/>
              <a:ext cx="2218710" cy="3998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우량               부실</a:t>
              </a:r>
              <a:endPara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572000" y="2690336"/>
            <a:ext cx="7256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K-NN</a:t>
            </a:r>
            <a:r>
              <a:rPr lang="ko-KR" altLang="en-US" sz="2000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대체한 데이터로 훈련한 최종모델 선택</a:t>
            </a:r>
            <a:endParaRPr lang="en-US" altLang="ko-KR" sz="2000" spc="-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제시해준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예측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예측 결과 우량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65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부실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35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예측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475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 및 결론</a:t>
            </a:r>
          </a:p>
        </p:txBody>
      </p:sp>
    </p:spTree>
    <p:extLst>
      <p:ext uri="{BB962C8B-B14F-4D97-AF65-F5344CB8AC3E}">
        <p14:creationId xmlns:p14="http://schemas.microsoft.com/office/powerpoint/2010/main" val="177356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67694" y="260115"/>
            <a:ext cx="4576306" cy="6337768"/>
            <a:chOff x="4567694" y="260115"/>
            <a:chExt cx="4576306" cy="6337768"/>
          </a:xfrm>
        </p:grpSpPr>
        <p:sp>
          <p:nvSpPr>
            <p:cNvPr id="8" name="오른쪽 중괄호 7"/>
            <p:cNvSpPr/>
            <p:nvPr/>
          </p:nvSpPr>
          <p:spPr>
            <a:xfrm>
              <a:off x="4567694" y="260115"/>
              <a:ext cx="1012492" cy="6337768"/>
            </a:xfrm>
            <a:prstGeom prst="rightBrace">
              <a:avLst>
                <a:gd name="adj1" fmla="val 46825"/>
                <a:gd name="adj2" fmla="val 50000"/>
              </a:avLst>
            </a:prstGeom>
            <a:ln w="57150">
              <a:solidFill>
                <a:srgbClr val="0C4C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>
              <a:cxnSpLocks/>
            </p:cNvCxnSpPr>
            <p:nvPr/>
          </p:nvCxnSpPr>
          <p:spPr>
            <a:xfrm>
              <a:off x="5618735" y="3429000"/>
              <a:ext cx="3525265" cy="0"/>
            </a:xfrm>
            <a:prstGeom prst="line">
              <a:avLst/>
            </a:prstGeom>
            <a:ln w="57150">
              <a:solidFill>
                <a:srgbClr val="0C4C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07548" y="2300896"/>
            <a:ext cx="3333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" name="직선 연결선 10"/>
          <p:cNvCxnSpPr>
            <a:cxnSpLocks/>
          </p:cNvCxnSpPr>
          <p:nvPr/>
        </p:nvCxnSpPr>
        <p:spPr>
          <a:xfrm>
            <a:off x="127466" y="3429000"/>
            <a:ext cx="4493389" cy="0"/>
          </a:xfrm>
          <a:prstGeom prst="line">
            <a:avLst/>
          </a:prstGeom>
          <a:ln w="57150">
            <a:solidFill>
              <a:srgbClr val="0C4C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376882" y="736069"/>
            <a:ext cx="3767118" cy="461665"/>
            <a:chOff x="5376882" y="807093"/>
            <a:chExt cx="3767118" cy="461665"/>
          </a:xfrm>
        </p:grpSpPr>
        <p:sp>
          <p:nvSpPr>
            <p:cNvPr id="12" name="TextBox 11"/>
            <p:cNvSpPr txBox="1"/>
            <p:nvPr/>
          </p:nvSpPr>
          <p:spPr>
            <a:xfrm>
              <a:off x="5376882" y="807093"/>
              <a:ext cx="17379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문제정의</a:t>
              </a:r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577486" y="1212771"/>
              <a:ext cx="356651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5805239" y="1624633"/>
            <a:ext cx="3338761" cy="461665"/>
            <a:chOff x="5805239" y="1624636"/>
            <a:chExt cx="3338761" cy="461665"/>
          </a:xfrm>
        </p:grpSpPr>
        <p:sp>
          <p:nvSpPr>
            <p:cNvPr id="13" name="TextBox 12"/>
            <p:cNvSpPr txBox="1"/>
            <p:nvPr/>
          </p:nvSpPr>
          <p:spPr>
            <a:xfrm>
              <a:off x="5805239" y="1624636"/>
              <a:ext cx="3209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재무적 특성 차이 분석</a:t>
              </a:r>
            </a:p>
          </p:txBody>
        </p:sp>
        <p:cxnSp>
          <p:nvCxnSpPr>
            <p:cNvPr id="19" name="직선 연결선 18"/>
            <p:cNvCxnSpPr>
              <a:cxnSpLocks/>
            </p:cNvCxnSpPr>
            <p:nvPr/>
          </p:nvCxnSpPr>
          <p:spPr>
            <a:xfrm>
              <a:off x="6042726" y="2033307"/>
              <a:ext cx="310127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/>
          <p:cNvGrpSpPr/>
          <p:nvPr/>
        </p:nvGrpSpPr>
        <p:grpSpPr>
          <a:xfrm>
            <a:off x="5618735" y="2504318"/>
            <a:ext cx="3525265" cy="461665"/>
            <a:chOff x="5618735" y="2442179"/>
            <a:chExt cx="3525265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5618735" y="2442179"/>
              <a:ext cx="12859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결과</a:t>
              </a:r>
            </a:p>
          </p:txBody>
        </p:sp>
        <p:cxnSp>
          <p:nvCxnSpPr>
            <p:cNvPr id="20" name="직선 연결선 19"/>
            <p:cNvCxnSpPr>
              <a:cxnSpLocks/>
            </p:cNvCxnSpPr>
            <p:nvPr/>
          </p:nvCxnSpPr>
          <p:spPr>
            <a:xfrm>
              <a:off x="5862121" y="2870270"/>
              <a:ext cx="3281879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/>
          <p:cNvGrpSpPr/>
          <p:nvPr/>
        </p:nvGrpSpPr>
        <p:grpSpPr>
          <a:xfrm>
            <a:off x="5376882" y="3954155"/>
            <a:ext cx="3767118" cy="461665"/>
            <a:chOff x="5376882" y="3954155"/>
            <a:chExt cx="3767118" cy="461665"/>
          </a:xfrm>
        </p:grpSpPr>
        <p:sp>
          <p:nvSpPr>
            <p:cNvPr id="15" name="TextBox 14"/>
            <p:cNvSpPr txBox="1"/>
            <p:nvPr/>
          </p:nvSpPr>
          <p:spPr>
            <a:xfrm>
              <a:off x="5376882" y="3954155"/>
              <a:ext cx="28472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기업부실여부 예측</a:t>
              </a:r>
            </a:p>
          </p:txBody>
        </p:sp>
        <p:cxnSp>
          <p:nvCxnSpPr>
            <p:cNvPr id="36" name="직선 연결선 35"/>
            <p:cNvCxnSpPr>
              <a:cxnSpLocks/>
            </p:cNvCxnSpPr>
            <p:nvPr/>
          </p:nvCxnSpPr>
          <p:spPr>
            <a:xfrm>
              <a:off x="5577486" y="4384409"/>
              <a:ext cx="356651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5805239" y="4781164"/>
            <a:ext cx="3338761" cy="461665"/>
            <a:chOff x="5805239" y="4710143"/>
            <a:chExt cx="3338761" cy="461665"/>
          </a:xfrm>
        </p:grpSpPr>
        <p:sp>
          <p:nvSpPr>
            <p:cNvPr id="16" name="TextBox 15"/>
            <p:cNvSpPr txBox="1"/>
            <p:nvPr/>
          </p:nvSpPr>
          <p:spPr>
            <a:xfrm>
              <a:off x="5805239" y="4710143"/>
              <a:ext cx="12939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05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결과</a:t>
              </a:r>
            </a:p>
          </p:txBody>
        </p:sp>
        <p:cxnSp>
          <p:nvCxnSpPr>
            <p:cNvPr id="37" name="직선 연결선 36"/>
            <p:cNvCxnSpPr>
              <a:cxnSpLocks/>
            </p:cNvCxnSpPr>
            <p:nvPr/>
          </p:nvCxnSpPr>
          <p:spPr>
            <a:xfrm>
              <a:off x="6042726" y="5125043"/>
              <a:ext cx="310127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5618735" y="5608172"/>
            <a:ext cx="3525265" cy="461665"/>
            <a:chOff x="5618735" y="5466131"/>
            <a:chExt cx="3525265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5618735" y="5466131"/>
              <a:ext cx="13853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06   Q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&amp;</a:t>
              </a:r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</a:t>
              </a:r>
              <a:endPara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8" name="직선 연결선 37"/>
            <p:cNvCxnSpPr>
              <a:cxnSpLocks/>
            </p:cNvCxnSpPr>
            <p:nvPr/>
          </p:nvCxnSpPr>
          <p:spPr>
            <a:xfrm>
              <a:off x="5862121" y="5890982"/>
              <a:ext cx="3281879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864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193548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05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239516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8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 및 결론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5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14678" y="1721819"/>
            <a:ext cx="9613217" cy="37394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Q1.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부실기업과 우량기업사이의 재무적 특성 차이 분석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1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A1. </a:t>
            </a:r>
            <a:r>
              <a:rPr lang="en-US" altLang="ko-KR" sz="9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안정성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유동비율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당좌비율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이자보상비율이 낮음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             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단기차입금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총자본이 높음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</a:t>
            </a:r>
            <a:r>
              <a:rPr lang="en-US" altLang="ko-KR" sz="16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05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05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매출액순이익율이 낮음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9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Q2.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재무비율을 활용한 기업부실여부 분류모델 생성 후 </a:t>
            </a:r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예측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분류모델의 중요한 변수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A2.</a:t>
            </a:r>
            <a:r>
              <a:rPr lang="en-US" altLang="ko-KR" sz="1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분류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모델의 중요한 변수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</a:t>
            </a:r>
            <a:r>
              <a:rPr lang="ko-KR" altLang="en-US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9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예측 결과 부실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35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</a:t>
            </a:r>
            <a:r>
              <a:rPr lang="en-US" altLang="ko-KR" sz="1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1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65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6878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571705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</a:t>
            </a:r>
            <a:r>
              <a:rPr lang="en-US" altLang="ko-KR" sz="2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</a:t>
            </a:r>
            <a:r>
              <a: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</a:t>
            </a:r>
          </a:p>
          <a:p>
            <a:pPr algn="ctr"/>
            <a:r>
              <a:rPr lang="en-US" altLang="ko-KR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 for listening</a:t>
            </a:r>
            <a:endParaRPr lang="ko-KR" altLang="en-US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8830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문제정의</a:t>
            </a:r>
          </a:p>
        </p:txBody>
      </p:sp>
    </p:spTree>
    <p:extLst>
      <p:ext uri="{BB962C8B-B14F-4D97-AF65-F5344CB8AC3E}">
        <p14:creationId xmlns:p14="http://schemas.microsoft.com/office/powerpoint/2010/main" val="46530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2128" y="-317"/>
            <a:ext cx="849900" cy="491715"/>
            <a:chOff x="0" y="12096"/>
            <a:chExt cx="1244338" cy="654473"/>
          </a:xfrm>
        </p:grpSpPr>
        <p:sp>
          <p:nvSpPr>
            <p:cNvPr id="68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29317" y="93541"/>
              <a:ext cx="622793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</a:t>
              </a:r>
              <a:endParaRPr lang="ko-KR" altLang="en-US" sz="12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1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2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9744" y="1661431"/>
            <a:ext cx="9613217" cy="373313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Q1.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부실기업과 우량기업사이의 재무적 특성 차이 분석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Q2.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재무비율을 활용한 기업부실여부 분류모델 생성 후 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</a:t>
            </a:r>
            <a:r>
              <a:rPr lang="en-US" altLang="ko-KR" sz="2800" spc="1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Tset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(100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예측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재무비율을 활용하여 기업부실여부를 예측할 수 있다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사각형: 둥근 모서리 1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문제정의</a:t>
            </a:r>
          </a:p>
        </p:txBody>
      </p:sp>
    </p:spTree>
    <p:extLst>
      <p:ext uri="{BB962C8B-B14F-4D97-AF65-F5344CB8AC3E}">
        <p14:creationId xmlns:p14="http://schemas.microsoft.com/office/powerpoint/2010/main" val="239617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128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9317" y="93541"/>
              <a:ext cx="622793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</a:t>
              </a:r>
              <a:endParaRPr lang="ko-KR" altLang="en-US" sz="12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60393"/>
              </p:ext>
            </p:extLst>
          </p:nvPr>
        </p:nvGraphicFramePr>
        <p:xfrm>
          <a:off x="1399745" y="1641440"/>
          <a:ext cx="3179674" cy="410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034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857640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변수명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유동비율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당좌비율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부채비율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차입금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자기자본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차입금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매출액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매출액증가율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순이익증가율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재고자산회전율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매출채권회전율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913654"/>
              </p:ext>
            </p:extLst>
          </p:nvPr>
        </p:nvGraphicFramePr>
        <p:xfrm>
          <a:off x="4563466" y="1641443"/>
          <a:ext cx="3393324" cy="410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0864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982460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변수명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100584" marR="100584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정의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총자본순이익율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X11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매출액순이익율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자기자본순이익율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자산총계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자본총계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부채총계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이자보상비율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단기차입금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총자본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총자산회전율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265648"/>
              </p:ext>
            </p:extLst>
          </p:nvPr>
        </p:nvGraphicFramePr>
        <p:xfrm>
          <a:off x="1399745" y="5746556"/>
          <a:ext cx="6557045" cy="4107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3133">
                  <a:extLst>
                    <a:ext uri="{9D8B030D-6E8A-4147-A177-3AD203B41FA5}">
                      <a16:colId xmlns:a16="http://schemas.microsoft.com/office/drawing/2014/main" val="500602501"/>
                    </a:ext>
                  </a:extLst>
                </a:gridCol>
                <a:gridCol w="5193912">
                  <a:extLst>
                    <a:ext uri="{9D8B030D-6E8A-4147-A177-3AD203B41FA5}">
                      <a16:colId xmlns:a16="http://schemas.microsoft.com/office/drawing/2014/main" val="388097276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Y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0: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우량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(KIS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신용평점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:1~5), 1: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부실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(KIS</a:t>
                      </a:r>
                      <a:r>
                        <a:rPr lang="ko-KR" altLang="en-US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신용평점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:6~10)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591591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590590" y="6176972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 데이터 수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575</a:t>
            </a:r>
            <a:endParaRPr lang="ko-KR" altLang="en-US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변수정의</a:t>
            </a:r>
          </a:p>
        </p:txBody>
      </p:sp>
    </p:spTree>
    <p:extLst>
      <p:ext uri="{BB962C8B-B14F-4D97-AF65-F5344CB8AC3E}">
        <p14:creationId xmlns:p14="http://schemas.microsoft.com/office/powerpoint/2010/main" val="272591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555681" y="2349757"/>
            <a:ext cx="8032638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재무적 특성 차이 분석</a:t>
            </a:r>
          </a:p>
        </p:txBody>
      </p:sp>
    </p:spTree>
    <p:extLst>
      <p:ext uri="{BB962C8B-B14F-4D97-AF65-F5344CB8AC3E}">
        <p14:creationId xmlns:p14="http://schemas.microsoft.com/office/powerpoint/2010/main" val="39921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상관분석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67797" y="3397170"/>
            <a:ext cx="4922310" cy="13388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유동비율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당좌비율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</a:t>
            </a:r>
          </a:p>
          <a:p>
            <a:pPr>
              <a:lnSpc>
                <a:spcPct val="150000"/>
              </a:lnSpc>
            </a:pP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자기자본순이익율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자산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자본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는 상관성이 높으므로 분석할 때 변수선택에 주의해야 한다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73023" y="1624681"/>
            <a:ext cx="4384333" cy="4325614"/>
            <a:chOff x="457503" y="1604361"/>
            <a:chExt cx="4384333" cy="4325614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503" y="1604361"/>
              <a:ext cx="4384333" cy="4325614"/>
            </a:xfrm>
            <a:prstGeom prst="rect">
              <a:avLst/>
            </a:prstGeom>
          </p:spPr>
        </p:pic>
        <p:sp>
          <p:nvSpPr>
            <p:cNvPr id="14" name="타원 13"/>
            <p:cNvSpPr/>
            <p:nvPr/>
          </p:nvSpPr>
          <p:spPr>
            <a:xfrm>
              <a:off x="2255732" y="3591860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1061733" y="2397541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3827623" y="5168732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2989109" y="4282324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5923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364590" y="1722962"/>
            <a:ext cx="9428086" cy="4526835"/>
            <a:chOff x="-391224" y="1563166"/>
            <a:chExt cx="9428086" cy="4526835"/>
          </a:xfrm>
        </p:grpSpPr>
        <p:graphicFrame>
          <p:nvGraphicFramePr>
            <p:cNvPr id="13" name="차트 12"/>
            <p:cNvGraphicFramePr/>
            <p:nvPr>
              <p:extLst>
                <p:ext uri="{D42A27DB-BD31-4B8C-83A1-F6EECF244321}">
                  <p14:modId xmlns:p14="http://schemas.microsoft.com/office/powerpoint/2010/main" val="3559350532"/>
                </p:ext>
              </p:extLst>
            </p:nvPr>
          </p:nvGraphicFramePr>
          <p:xfrm>
            <a:off x="-391224" y="1563166"/>
            <a:ext cx="9428086" cy="4243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703179" y="5689891"/>
              <a:ext cx="74895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x2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x3   </a:t>
              </a:r>
              <a:r>
                <a:rPr lang="en-US" altLang="ko-KR" sz="10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x4 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x5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x6  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x7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x8    x9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x10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x11 </a:t>
              </a:r>
              <a:r>
                <a:rPr lang="en-US" altLang="ko-KR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x12  x13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x14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x15  x16  x17  x18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평균차이 분석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(z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표준화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17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1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2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65926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1837</TotalTime>
  <Words>1295</Words>
  <Application>Microsoft Office PowerPoint</Application>
  <PresentationFormat>화면 슬라이드 쇼(4:3)</PresentationFormat>
  <Paragraphs>388</Paragraphs>
  <Slides>31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맑은 고딕</vt:lpstr>
      <vt:lpstr>배달의민족 주아</vt:lpstr>
      <vt:lpstr>Arial</vt:lpstr>
      <vt:lpstr>Calibri Light</vt:lpstr>
      <vt:lpstr>HY견고딕</vt:lpstr>
      <vt:lpstr>Calibri</vt:lpstr>
      <vt:lpstr>Office Theme</vt:lpstr>
      <vt:lpstr>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SangMin</dc:creator>
  <cp:lastModifiedBy>KIM MINJUNG</cp:lastModifiedBy>
  <cp:revision>192</cp:revision>
  <cp:lastPrinted>2019-08-07T01:18:40Z</cp:lastPrinted>
  <dcterms:created xsi:type="dcterms:W3CDTF">2017-05-13T14:42:13Z</dcterms:created>
  <dcterms:modified xsi:type="dcterms:W3CDTF">2019-08-26T06:34:23Z</dcterms:modified>
</cp:coreProperties>
</file>

<file path=docProps/thumbnail.jpeg>
</file>